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5" r:id="rId1"/>
  </p:sldMasterIdLst>
  <p:sldIdLst>
    <p:sldId id="256" r:id="rId2"/>
    <p:sldId id="276" r:id="rId3"/>
    <p:sldId id="257" r:id="rId4"/>
    <p:sldId id="258" r:id="rId5"/>
    <p:sldId id="259" r:id="rId6"/>
    <p:sldId id="260" r:id="rId7"/>
    <p:sldId id="261" r:id="rId8"/>
    <p:sldId id="280" r:id="rId9"/>
    <p:sldId id="278" r:id="rId10"/>
    <p:sldId id="279" r:id="rId11"/>
    <p:sldId id="272" r:id="rId12"/>
    <p:sldId id="273" r:id="rId13"/>
    <p:sldId id="275" r:id="rId14"/>
    <p:sldId id="277" r:id="rId15"/>
    <p:sldId id="262" r:id="rId16"/>
    <p:sldId id="270" r:id="rId17"/>
    <p:sldId id="271" r:id="rId18"/>
    <p:sldId id="263" r:id="rId19"/>
    <p:sldId id="281" r:id="rId20"/>
    <p:sldId id="282" r:id="rId21"/>
    <p:sldId id="283" r:id="rId22"/>
    <p:sldId id="284" r:id="rId23"/>
    <p:sldId id="264" r:id="rId24"/>
    <p:sldId id="265" r:id="rId25"/>
    <p:sldId id="266" r:id="rId26"/>
    <p:sldId id="267" r:id="rId27"/>
    <p:sldId id="268" r:id="rId28"/>
    <p:sldId id="269"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1" autoAdjust="0"/>
    <p:restoredTop sz="94660"/>
  </p:normalViewPr>
  <p:slideViewPr>
    <p:cSldViewPr snapToGrid="0">
      <p:cViewPr varScale="1">
        <p:scale>
          <a:sx n="103" d="100"/>
          <a:sy n="103" d="100"/>
        </p:scale>
        <p:origin x="150"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2787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7911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0203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64329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250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4804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5146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72484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2/18/2019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357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61BEF0D-F0BB-DE4B-95CE-6DB70DBA9567}" type="datetimeFigureOut">
              <a:rPr lang="en-US" smtClean="0"/>
              <a:pPr/>
              <a:t>2/18/2019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7012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5350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2/18/2019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6467794"/>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docs.microsoft.com/en-us/azure/architecture/patterns/cqr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ocs.microsoft.com/en-us/azure/architecture/patterns/event-sourcing"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486551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368" y="286603"/>
            <a:ext cx="10497312" cy="1450757"/>
          </a:xfrm>
        </p:spPr>
        <p:txBody>
          <a:bodyPr/>
          <a:lstStyle/>
          <a:p>
            <a:r>
              <a:rPr lang="en-US" b="1" dirty="0" smtClean="0"/>
              <a:t>Service-Oriented Architecture (</a:t>
            </a:r>
            <a:r>
              <a:rPr lang="en-US" dirty="0" smtClean="0"/>
              <a:t>SOA) </a:t>
            </a:r>
            <a:r>
              <a:rPr lang="en-US" b="1" dirty="0"/>
              <a:t/>
            </a:r>
            <a:br>
              <a:rPr lang="en-US" b="1"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8084" y="1797495"/>
            <a:ext cx="4480894" cy="4022725"/>
          </a:xfrm>
        </p:spPr>
      </p:pic>
      <p:sp>
        <p:nvSpPr>
          <p:cNvPr id="5" name="Rectangle 4"/>
          <p:cNvSpPr/>
          <p:nvPr/>
        </p:nvSpPr>
        <p:spPr>
          <a:xfrm>
            <a:off x="79248" y="2166080"/>
            <a:ext cx="6096000" cy="1477328"/>
          </a:xfrm>
          <a:prstGeom prst="rect">
            <a:avLst/>
          </a:prstGeom>
        </p:spPr>
        <p:txBody>
          <a:bodyPr>
            <a:spAutoFit/>
          </a:bodyPr>
          <a:lstStyle/>
          <a:p>
            <a:r>
              <a:rPr lang="en-US" dirty="0"/>
              <a:t>A service-oriented architecture is essentially a collection of services. These services communicate with each other. The communication can involve either simple data passing or it could involve two or more services coordinating some activity. Some means of connecting services to each other is needed.</a:t>
            </a:r>
          </a:p>
        </p:txBody>
      </p:sp>
    </p:spTree>
    <p:extLst>
      <p:ext uri="{BB962C8B-B14F-4D97-AF65-F5344CB8AC3E}">
        <p14:creationId xmlns:p14="http://schemas.microsoft.com/office/powerpoint/2010/main" val="2627497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Design Patterns and Components</a:t>
            </a:r>
            <a:br>
              <a:rPr lang="en-US" b="1" dirty="0"/>
            </a:br>
            <a:endParaRPr lang="en-US" dirty="0"/>
          </a:p>
        </p:txBody>
      </p:sp>
      <p:sp>
        <p:nvSpPr>
          <p:cNvPr id="3" name="Content Placeholder 2"/>
          <p:cNvSpPr>
            <a:spLocks noGrp="1"/>
          </p:cNvSpPr>
          <p:nvPr>
            <p:ph idx="1"/>
          </p:nvPr>
        </p:nvSpPr>
        <p:spPr/>
        <p:txBody>
          <a:bodyPr>
            <a:normAutofit/>
          </a:bodyPr>
          <a:lstStyle/>
          <a:p>
            <a:r>
              <a:rPr lang="en-US" b="1" dirty="0">
                <a:hlinkClick r:id="rId2"/>
              </a:rPr>
              <a:t>CQRS Pattern</a:t>
            </a:r>
            <a:r>
              <a:rPr lang="en-US" b="1" dirty="0"/>
              <a:t>: Command and Query Responsibility </a:t>
            </a:r>
            <a:r>
              <a:rPr lang="en-US" b="1" dirty="0" smtClean="0"/>
              <a:t>Separation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352" y="2401823"/>
            <a:ext cx="4608576" cy="3808265"/>
          </a:xfrm>
          <a:prstGeom prst="rect">
            <a:avLst/>
          </a:prstGeom>
        </p:spPr>
      </p:pic>
    </p:spTree>
    <p:extLst>
      <p:ext uri="{BB962C8B-B14F-4D97-AF65-F5344CB8AC3E}">
        <p14:creationId xmlns:p14="http://schemas.microsoft.com/office/powerpoint/2010/main" val="3940358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139861"/>
          </a:xfrm>
        </p:spPr>
        <p:txBody>
          <a:bodyPr>
            <a:normAutofit fontScale="90000"/>
          </a:bodyPr>
          <a:lstStyle/>
          <a:p>
            <a:r>
              <a:rPr lang="en-US" b="1" dirty="0"/>
              <a:t>Event Sourcing </a:t>
            </a:r>
            <a:r>
              <a:rPr lang="en-US" b="1" dirty="0" smtClean="0"/>
              <a:t>Pattern</a:t>
            </a:r>
            <a:br>
              <a:rPr lang="en-US" b="1" dirty="0" smtClean="0"/>
            </a:br>
            <a:endParaRPr lang="en-US" dirty="0"/>
          </a:p>
        </p:txBody>
      </p:sp>
      <p:sp>
        <p:nvSpPr>
          <p:cNvPr id="3" name="Content Placeholder 2"/>
          <p:cNvSpPr>
            <a:spLocks noGrp="1"/>
          </p:cNvSpPr>
          <p:nvPr>
            <p:ph idx="1"/>
          </p:nvPr>
        </p:nvSpPr>
        <p:spPr>
          <a:xfrm>
            <a:off x="1005840" y="1022774"/>
            <a:ext cx="10058400" cy="4023360"/>
          </a:xfrm>
        </p:spPr>
        <p:txBody>
          <a:bodyPr/>
          <a:lstStyle/>
          <a:p>
            <a:r>
              <a:rPr lang="en-US" sz="1400" dirty="0" smtClean="0"/>
              <a:t>With </a:t>
            </a:r>
            <a:r>
              <a:rPr lang="en-US" sz="1400" dirty="0" smtClean="0">
                <a:hlinkClick r:id="rId2"/>
              </a:rPr>
              <a:t>Event Sourcing Pattern</a:t>
            </a:r>
            <a:r>
              <a:rPr lang="en-US" sz="1400" dirty="0" smtClean="0"/>
              <a:t>, the idea is we don’t save object’s final state in our data store, instead, we use this “Append Only” approach where we just record the events as a sequence in a stream of events, and every time we want to know what is the current state of an object, we start from the beginning of the event stream, execute them all, and find out the final state.</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784223"/>
            <a:ext cx="5748528" cy="393992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5640" y="1784223"/>
            <a:ext cx="3825240" cy="4342737"/>
          </a:xfrm>
          <a:prstGeom prst="rect">
            <a:avLst/>
          </a:prstGeom>
        </p:spPr>
      </p:pic>
    </p:spTree>
    <p:extLst>
      <p:ext uri="{BB962C8B-B14F-4D97-AF65-F5344CB8AC3E}">
        <p14:creationId xmlns:p14="http://schemas.microsoft.com/office/powerpoint/2010/main" val="2929011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Domain</a:t>
            </a:r>
            <a:r>
              <a:rPr lang="en-US" dirty="0"/>
              <a:t>-</a:t>
            </a:r>
            <a:r>
              <a:rPr lang="en-US" b="1" dirty="0"/>
              <a:t>driven design</a:t>
            </a:r>
            <a:r>
              <a:rPr lang="en-US" dirty="0"/>
              <a:t> (DDD)</a:t>
            </a:r>
          </a:p>
        </p:txBody>
      </p:sp>
      <p:sp>
        <p:nvSpPr>
          <p:cNvPr id="5" name="Content Placeholder 4"/>
          <p:cNvSpPr>
            <a:spLocks noGrp="1"/>
          </p:cNvSpPr>
          <p:nvPr>
            <p:ph idx="1"/>
          </p:nvPr>
        </p:nvSpPr>
        <p:spPr/>
        <p:txBody>
          <a:bodyPr/>
          <a:lstStyle/>
          <a:p>
            <a:r>
              <a:rPr lang="en-US" b="1" dirty="0"/>
              <a:t>Domain</a:t>
            </a:r>
            <a:r>
              <a:rPr lang="en-US" dirty="0"/>
              <a:t>-</a:t>
            </a:r>
            <a:r>
              <a:rPr lang="en-US" b="1" dirty="0"/>
              <a:t>driven design</a:t>
            </a:r>
            <a:r>
              <a:rPr lang="en-US" dirty="0"/>
              <a:t> (DDD) is an approach to software development for complex needs by connecting the implementation to an evolving model</a:t>
            </a:r>
            <a:r>
              <a:rPr lang="en-US" dirty="0" smtClean="0"/>
              <a:t>.</a:t>
            </a:r>
          </a:p>
          <a:p>
            <a:endParaRPr lang="en-US" dirty="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807" y="2912646"/>
            <a:ext cx="4856775" cy="310139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569" y="2724912"/>
            <a:ext cx="5316855" cy="3730752"/>
          </a:xfrm>
          <a:prstGeom prst="rect">
            <a:avLst/>
          </a:prstGeom>
        </p:spPr>
      </p:pic>
    </p:spTree>
    <p:extLst>
      <p:ext uri="{BB962C8B-B14F-4D97-AF65-F5344CB8AC3E}">
        <p14:creationId xmlns:p14="http://schemas.microsoft.com/office/powerpoint/2010/main" val="826973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 Queue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4976" y="1952720"/>
            <a:ext cx="4425181" cy="4328160"/>
          </a:xfrm>
        </p:spPr>
      </p:pic>
      <p:sp>
        <p:nvSpPr>
          <p:cNvPr id="5" name="Rectangle 4"/>
          <p:cNvSpPr/>
          <p:nvPr/>
        </p:nvSpPr>
        <p:spPr>
          <a:xfrm>
            <a:off x="420624" y="1952720"/>
            <a:ext cx="6096000" cy="1477328"/>
          </a:xfrm>
          <a:prstGeom prst="rect">
            <a:avLst/>
          </a:prstGeom>
        </p:spPr>
        <p:txBody>
          <a:bodyPr>
            <a:spAutoFit/>
          </a:bodyPr>
          <a:lstStyle/>
          <a:p>
            <a:r>
              <a:rPr lang="en-US" dirty="0"/>
              <a:t>A </a:t>
            </a:r>
            <a:r>
              <a:rPr lang="en-US" b="1" dirty="0"/>
              <a:t>message queue</a:t>
            </a:r>
            <a:r>
              <a:rPr lang="en-US" dirty="0"/>
              <a:t> is a form of asynchronous service-to-service communication used in </a:t>
            </a:r>
            <a:r>
              <a:rPr lang="en-US" dirty="0" err="1"/>
              <a:t>serverless</a:t>
            </a:r>
            <a:r>
              <a:rPr lang="en-US" dirty="0"/>
              <a:t> and </a:t>
            </a:r>
            <a:r>
              <a:rPr lang="en-US" dirty="0" err="1"/>
              <a:t>microservices</a:t>
            </a:r>
            <a:r>
              <a:rPr lang="en-US" dirty="0"/>
              <a:t> architectures. Messages are stored on the </a:t>
            </a:r>
            <a:r>
              <a:rPr lang="en-US" b="1" dirty="0"/>
              <a:t>queue</a:t>
            </a:r>
            <a:r>
              <a:rPr lang="en-US" dirty="0"/>
              <a:t> until they are processed and deleted. Each </a:t>
            </a:r>
            <a:r>
              <a:rPr lang="en-US" b="1" dirty="0"/>
              <a:t>message</a:t>
            </a:r>
            <a:r>
              <a:rPr lang="en-US" dirty="0"/>
              <a:t> is processed only once, by a single consumer.</a:t>
            </a:r>
          </a:p>
        </p:txBody>
      </p:sp>
    </p:spTree>
    <p:extLst>
      <p:ext uri="{BB962C8B-B14F-4D97-AF65-F5344CB8AC3E}">
        <p14:creationId xmlns:p14="http://schemas.microsoft.com/office/powerpoint/2010/main" val="2644480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Microservices</a:t>
            </a:r>
            <a:r>
              <a:rPr lang="en-US" dirty="0" smtClean="0"/>
              <a:t>?</a:t>
            </a:r>
            <a:endParaRPr lang="en-US" dirty="0"/>
          </a:p>
        </p:txBody>
      </p:sp>
      <p:pic>
        <p:nvPicPr>
          <p:cNvPr id="4" name="Content Placeholder 3"/>
          <p:cNvPicPr>
            <a:picLocks noGrp="1" noChangeAspect="1"/>
          </p:cNvPicPr>
          <p:nvPr>
            <p:ph idx="1"/>
          </p:nvPr>
        </p:nvPicPr>
        <p:blipFill>
          <a:blip r:embed="rId2"/>
          <a:stretch>
            <a:fillRect/>
          </a:stretch>
        </p:blipFill>
        <p:spPr>
          <a:xfrm>
            <a:off x="1097280" y="1806298"/>
            <a:ext cx="10058400" cy="1295658"/>
          </a:xfrm>
          <a:prstGeom prst="rect">
            <a:avLst/>
          </a:prstGeom>
        </p:spPr>
      </p:pic>
      <p:pic>
        <p:nvPicPr>
          <p:cNvPr id="5" name="Picture 4"/>
          <p:cNvPicPr>
            <a:picLocks noChangeAspect="1"/>
          </p:cNvPicPr>
          <p:nvPr/>
        </p:nvPicPr>
        <p:blipFill>
          <a:blip r:embed="rId3"/>
          <a:stretch>
            <a:fillRect/>
          </a:stretch>
        </p:blipFill>
        <p:spPr>
          <a:xfrm>
            <a:off x="1004777" y="3225210"/>
            <a:ext cx="6111949" cy="1353879"/>
          </a:xfrm>
          <a:prstGeom prst="rect">
            <a:avLst/>
          </a:prstGeom>
        </p:spPr>
      </p:pic>
      <p:pic>
        <p:nvPicPr>
          <p:cNvPr id="6" name="Picture 5"/>
          <p:cNvPicPr>
            <a:picLocks noChangeAspect="1"/>
          </p:cNvPicPr>
          <p:nvPr/>
        </p:nvPicPr>
        <p:blipFill>
          <a:blip r:embed="rId4"/>
          <a:stretch>
            <a:fillRect/>
          </a:stretch>
        </p:blipFill>
        <p:spPr>
          <a:xfrm>
            <a:off x="7222718" y="3101957"/>
            <a:ext cx="4020025" cy="1732314"/>
          </a:xfrm>
          <a:prstGeom prst="rect">
            <a:avLst/>
          </a:prstGeom>
        </p:spPr>
      </p:pic>
      <p:pic>
        <p:nvPicPr>
          <p:cNvPr id="7" name="Picture 6"/>
          <p:cNvPicPr>
            <a:picLocks noChangeAspect="1"/>
          </p:cNvPicPr>
          <p:nvPr/>
        </p:nvPicPr>
        <p:blipFill>
          <a:blip r:embed="rId5"/>
          <a:stretch>
            <a:fillRect/>
          </a:stretch>
        </p:blipFill>
        <p:spPr>
          <a:xfrm>
            <a:off x="1097280" y="4957525"/>
            <a:ext cx="6019446" cy="833675"/>
          </a:xfrm>
          <a:prstGeom prst="rect">
            <a:avLst/>
          </a:prstGeom>
        </p:spPr>
      </p:pic>
      <p:pic>
        <p:nvPicPr>
          <p:cNvPr id="8" name="Picture 7"/>
          <p:cNvPicPr>
            <a:picLocks noChangeAspect="1"/>
          </p:cNvPicPr>
          <p:nvPr/>
        </p:nvPicPr>
        <p:blipFill>
          <a:blip r:embed="rId6"/>
          <a:stretch>
            <a:fillRect/>
          </a:stretch>
        </p:blipFill>
        <p:spPr>
          <a:xfrm>
            <a:off x="7468486" y="4783653"/>
            <a:ext cx="3298751" cy="1475379"/>
          </a:xfrm>
          <a:prstGeom prst="rect">
            <a:avLst/>
          </a:prstGeom>
        </p:spPr>
      </p:pic>
    </p:spTree>
    <p:extLst>
      <p:ext uri="{BB962C8B-B14F-4D97-AF65-F5344CB8AC3E}">
        <p14:creationId xmlns:p14="http://schemas.microsoft.com/office/powerpoint/2010/main" val="1896436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Microservices</a:t>
            </a:r>
            <a:r>
              <a:rPr lang="en-US" dirty="0"/>
              <a:t>?</a:t>
            </a:r>
          </a:p>
        </p:txBody>
      </p:sp>
      <p:sp>
        <p:nvSpPr>
          <p:cNvPr id="3" name="Content Placeholder 2"/>
          <p:cNvSpPr>
            <a:spLocks noGrp="1"/>
          </p:cNvSpPr>
          <p:nvPr>
            <p:ph idx="1"/>
          </p:nvPr>
        </p:nvSpPr>
        <p:spPr/>
        <p:txBody>
          <a:bodyPr/>
          <a:lstStyle/>
          <a:p>
            <a:pPr>
              <a:buFont typeface="Wingdings" panose="05000000000000000000" pitchFamily="2" charset="2"/>
              <a:buChar char="q"/>
            </a:pPr>
            <a:endParaRPr lang="en-US" dirty="0" smtClean="0"/>
          </a:p>
          <a:p>
            <a:pPr>
              <a:buFont typeface="Wingdings" panose="05000000000000000000" pitchFamily="2" charset="2"/>
              <a:buChar char="q"/>
            </a:pPr>
            <a:r>
              <a:rPr lang="en-US" dirty="0" smtClean="0"/>
              <a:t> Small</a:t>
            </a:r>
            <a:r>
              <a:rPr lang="en-US" dirty="0"/>
              <a:t>, independent </a:t>
            </a:r>
            <a:r>
              <a:rPr lang="en-US" dirty="0" smtClean="0"/>
              <a:t>applications</a:t>
            </a:r>
          </a:p>
          <a:p>
            <a:pPr>
              <a:buFont typeface="Wingdings" panose="05000000000000000000" pitchFamily="2" charset="2"/>
              <a:buChar char="q"/>
            </a:pPr>
            <a:r>
              <a:rPr lang="en-US" dirty="0" smtClean="0"/>
              <a:t> loosely </a:t>
            </a:r>
            <a:r>
              <a:rPr lang="en-US" dirty="0"/>
              <a:t>coupled</a:t>
            </a:r>
            <a:r>
              <a:rPr lang="en-US" dirty="0" smtClean="0"/>
              <a:t>,</a:t>
            </a:r>
          </a:p>
          <a:p>
            <a:pPr>
              <a:buFont typeface="Wingdings" panose="05000000000000000000" pitchFamily="2" charset="2"/>
              <a:buChar char="q"/>
            </a:pPr>
            <a:r>
              <a:rPr lang="en-US" dirty="0" smtClean="0"/>
              <a:t> Communicating </a:t>
            </a:r>
            <a:r>
              <a:rPr lang="en-US" dirty="0"/>
              <a:t>with each other in an asynchronous manner</a:t>
            </a:r>
            <a:r>
              <a:rPr lang="en-US" dirty="0" smtClean="0"/>
              <a:t>,</a:t>
            </a:r>
          </a:p>
          <a:p>
            <a:pPr>
              <a:buFont typeface="Wingdings" panose="05000000000000000000" pitchFamily="2" charset="2"/>
              <a:buChar char="q"/>
            </a:pPr>
            <a:r>
              <a:rPr lang="en-US" dirty="0" smtClean="0"/>
              <a:t> Can </a:t>
            </a:r>
            <a:r>
              <a:rPr lang="en-US" dirty="0"/>
              <a:t>fail independently</a:t>
            </a:r>
            <a:r>
              <a:rPr lang="en-US" dirty="0" smtClean="0"/>
              <a:t>,</a:t>
            </a:r>
          </a:p>
          <a:p>
            <a:pPr>
              <a:buFont typeface="Wingdings" panose="05000000000000000000" pitchFamily="2" charset="2"/>
              <a:buChar char="q"/>
            </a:pPr>
            <a:r>
              <a:rPr lang="en-US" dirty="0" smtClean="0"/>
              <a:t> If </a:t>
            </a:r>
            <a:r>
              <a:rPr lang="en-US" dirty="0"/>
              <a:t>one or some fails, the system as a whole still works, though the functionality might be downgraded when there are failures.</a:t>
            </a:r>
          </a:p>
        </p:txBody>
      </p:sp>
    </p:spTree>
    <p:extLst>
      <p:ext uri="{BB962C8B-B14F-4D97-AF65-F5344CB8AC3E}">
        <p14:creationId xmlns:p14="http://schemas.microsoft.com/office/powerpoint/2010/main" val="310517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you should build </a:t>
            </a:r>
            <a:r>
              <a:rPr lang="en-US" b="1" dirty="0" err="1"/>
              <a:t>Microservices</a:t>
            </a:r>
            <a:r>
              <a:rPr lang="en-US" b="1" dirty="0"/>
              <a:t>?</a:t>
            </a:r>
            <a:br>
              <a:rPr lang="en-US" b="1" dirty="0"/>
            </a:br>
            <a:endParaRPr lang="en-US" dirty="0"/>
          </a:p>
        </p:txBody>
      </p:sp>
      <p:sp>
        <p:nvSpPr>
          <p:cNvPr id="3" name="Content Placeholder 2"/>
          <p:cNvSpPr>
            <a:spLocks noGrp="1"/>
          </p:cNvSpPr>
          <p:nvPr>
            <p:ph idx="1"/>
          </p:nvPr>
        </p:nvSpPr>
        <p:spPr/>
        <p:txBody>
          <a:bodyPr>
            <a:normAutofit fontScale="92500" lnSpcReduction="20000"/>
          </a:bodyPr>
          <a:lstStyle/>
          <a:p>
            <a:pPr>
              <a:buFont typeface="Arial" panose="020B0604020202020204" pitchFamily="34" charset="0"/>
              <a:buChar char="•"/>
            </a:pPr>
            <a:r>
              <a:rPr lang="en-US" dirty="0" smtClean="0"/>
              <a:t> It </a:t>
            </a:r>
            <a:r>
              <a:rPr lang="en-US" dirty="0"/>
              <a:t>is cool, and it is this shiny new thing</a:t>
            </a:r>
            <a:r>
              <a:rPr lang="en-US" dirty="0" smtClean="0"/>
              <a:t>!</a:t>
            </a:r>
          </a:p>
          <a:p>
            <a:pPr>
              <a:buFont typeface="Arial" panose="020B0604020202020204" pitchFamily="34" charset="0"/>
              <a:buChar char="•"/>
            </a:pPr>
            <a:r>
              <a:rPr lang="en-US" sz="2100" dirty="0" smtClean="0"/>
              <a:t> I </a:t>
            </a:r>
            <a:r>
              <a:rPr lang="en-US" sz="2100" dirty="0"/>
              <a:t>mean, Netflix uses </a:t>
            </a:r>
            <a:r>
              <a:rPr lang="en-US" sz="2100" dirty="0" err="1"/>
              <a:t>Microservices</a:t>
            </a:r>
            <a:r>
              <a:rPr lang="en-US" sz="2100" dirty="0"/>
              <a:t>, so should we!</a:t>
            </a:r>
          </a:p>
          <a:p>
            <a:pPr>
              <a:buFont typeface="Wingdings" panose="05000000000000000000" pitchFamily="2" charset="2"/>
              <a:buChar char="q"/>
            </a:pPr>
            <a:r>
              <a:rPr lang="en-US" b="1" dirty="0" smtClean="0"/>
              <a:t> </a:t>
            </a:r>
            <a:r>
              <a:rPr lang="en-US" b="1" dirty="0"/>
              <a:t>Easier to understand Small services</a:t>
            </a:r>
          </a:p>
          <a:p>
            <a:pPr>
              <a:buFont typeface="Wingdings" panose="05000000000000000000" pitchFamily="2" charset="2"/>
              <a:buChar char="q"/>
            </a:pPr>
            <a:r>
              <a:rPr lang="en-US" b="1" dirty="0" smtClean="0"/>
              <a:t> </a:t>
            </a:r>
            <a:r>
              <a:rPr lang="en-US" b="1" dirty="0"/>
              <a:t>Services are independently deployable</a:t>
            </a:r>
          </a:p>
          <a:p>
            <a:pPr>
              <a:buFont typeface="Wingdings" panose="05000000000000000000" pitchFamily="2" charset="2"/>
              <a:buChar char="q"/>
            </a:pPr>
            <a:r>
              <a:rPr lang="en-US" b="1" dirty="0" smtClean="0"/>
              <a:t> </a:t>
            </a:r>
            <a:r>
              <a:rPr lang="en-US" b="1" dirty="0"/>
              <a:t>Easier to adopt to newer technology (retire vs rewrite)</a:t>
            </a:r>
          </a:p>
          <a:p>
            <a:pPr>
              <a:buFont typeface="Wingdings" panose="05000000000000000000" pitchFamily="2" charset="2"/>
              <a:buChar char="q"/>
            </a:pPr>
            <a:r>
              <a:rPr lang="en-US" b="1" dirty="0" smtClean="0"/>
              <a:t> </a:t>
            </a:r>
            <a:r>
              <a:rPr lang="en-US" b="1" dirty="0"/>
              <a:t>Easier to scale small services</a:t>
            </a:r>
          </a:p>
          <a:p>
            <a:pPr>
              <a:buFont typeface="Wingdings" panose="05000000000000000000" pitchFamily="2" charset="2"/>
              <a:buChar char="q"/>
            </a:pPr>
            <a:r>
              <a:rPr lang="en-US" b="1" dirty="0" smtClean="0"/>
              <a:t> </a:t>
            </a:r>
            <a:r>
              <a:rPr lang="en-US" b="1" dirty="0"/>
              <a:t>No single point of failure</a:t>
            </a:r>
          </a:p>
          <a:p>
            <a:pPr>
              <a:buFont typeface="Wingdings" panose="05000000000000000000" pitchFamily="2" charset="2"/>
              <a:buChar char="q"/>
            </a:pPr>
            <a:r>
              <a:rPr lang="en-US" b="1" dirty="0" smtClean="0"/>
              <a:t> </a:t>
            </a:r>
            <a:r>
              <a:rPr lang="en-US" b="1" dirty="0"/>
              <a:t>Freedom of technology stack choices</a:t>
            </a:r>
          </a:p>
          <a:p>
            <a:pPr>
              <a:buFont typeface="Wingdings" panose="05000000000000000000" pitchFamily="2" charset="2"/>
              <a:buChar char="q"/>
            </a:pPr>
            <a:r>
              <a:rPr lang="en-US" b="1" dirty="0" smtClean="0"/>
              <a:t> </a:t>
            </a:r>
            <a:r>
              <a:rPr lang="en-US" b="1" dirty="0"/>
              <a:t>It is quicker to evolve and release business features</a:t>
            </a:r>
          </a:p>
          <a:p>
            <a:pPr>
              <a:buFont typeface="Wingdings" panose="05000000000000000000" pitchFamily="2" charset="2"/>
              <a:buChar char="q"/>
            </a:pPr>
            <a:r>
              <a:rPr lang="en-US" b="1" dirty="0" smtClean="0"/>
              <a:t> </a:t>
            </a:r>
            <a:r>
              <a:rPr lang="en-US" b="1" dirty="0"/>
              <a:t>Gives you a path to move away from your legacy code</a:t>
            </a:r>
          </a:p>
          <a:p>
            <a:endParaRPr lang="en-US" dirty="0"/>
          </a:p>
        </p:txBody>
      </p:sp>
    </p:spTree>
    <p:extLst>
      <p:ext uri="{BB962C8B-B14F-4D97-AF65-F5344CB8AC3E}">
        <p14:creationId xmlns:p14="http://schemas.microsoft.com/office/powerpoint/2010/main" val="733052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Microservices</a:t>
            </a:r>
            <a:r>
              <a:rPr lang="en-US" dirty="0" smtClean="0"/>
              <a:t> Examples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5203" y="1737360"/>
            <a:ext cx="9471313" cy="4022725"/>
          </a:xfrm>
        </p:spPr>
      </p:pic>
    </p:spTree>
    <p:extLst>
      <p:ext uri="{BB962C8B-B14F-4D97-AF65-F5344CB8AC3E}">
        <p14:creationId xmlns:p14="http://schemas.microsoft.com/office/powerpoint/2010/main" val="3907775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16379" y="208869"/>
            <a:ext cx="11010900" cy="5743575"/>
          </a:xfrm>
          <a:prstGeom prst="rect">
            <a:avLst/>
          </a:prstGeom>
        </p:spPr>
      </p:pic>
    </p:spTree>
    <p:extLst>
      <p:ext uri="{BB962C8B-B14F-4D97-AF65-F5344CB8AC3E}">
        <p14:creationId xmlns:p14="http://schemas.microsoft.com/office/powerpoint/2010/main" val="92410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q"/>
            </a:pPr>
            <a:r>
              <a:rPr lang="en-US" dirty="0"/>
              <a:t>Monolith Applications</a:t>
            </a:r>
          </a:p>
          <a:p>
            <a:pPr>
              <a:buFont typeface="Wingdings" panose="05000000000000000000" pitchFamily="2" charset="2"/>
              <a:buChar char="q"/>
            </a:pPr>
            <a:r>
              <a:rPr lang="en-US" dirty="0" smtClean="0"/>
              <a:t> Distributed Systems</a:t>
            </a:r>
          </a:p>
          <a:p>
            <a:pPr>
              <a:buFont typeface="Wingdings" panose="05000000000000000000" pitchFamily="2" charset="2"/>
              <a:buChar char="q"/>
            </a:pPr>
            <a:r>
              <a:rPr lang="en-US" dirty="0" smtClean="0"/>
              <a:t> SOA</a:t>
            </a:r>
          </a:p>
          <a:p>
            <a:pPr>
              <a:buFont typeface="Wingdings" panose="05000000000000000000" pitchFamily="2" charset="2"/>
              <a:buChar char="q"/>
            </a:pPr>
            <a:r>
              <a:rPr lang="en-US" dirty="0" smtClean="0"/>
              <a:t> CQRS </a:t>
            </a:r>
          </a:p>
          <a:p>
            <a:pPr>
              <a:buFont typeface="Wingdings" panose="05000000000000000000" pitchFamily="2" charset="2"/>
              <a:buChar char="q"/>
            </a:pPr>
            <a:r>
              <a:rPr lang="en-US" dirty="0" smtClean="0"/>
              <a:t> Event Sourcing</a:t>
            </a:r>
          </a:p>
          <a:p>
            <a:pPr>
              <a:buFont typeface="Wingdings" panose="05000000000000000000" pitchFamily="2" charset="2"/>
              <a:buChar char="q"/>
            </a:pPr>
            <a:r>
              <a:rPr lang="en-US" dirty="0" smtClean="0"/>
              <a:t> DDD</a:t>
            </a:r>
          </a:p>
          <a:p>
            <a:pPr>
              <a:buFont typeface="Wingdings" panose="05000000000000000000" pitchFamily="2" charset="2"/>
              <a:buChar char="q"/>
            </a:pPr>
            <a:r>
              <a:rPr lang="en-US" dirty="0" smtClean="0"/>
              <a:t> Messaging Queue</a:t>
            </a:r>
          </a:p>
          <a:p>
            <a:endParaRPr lang="en-US" dirty="0" smtClean="0"/>
          </a:p>
          <a:p>
            <a:endParaRPr lang="en-US" dirty="0"/>
          </a:p>
        </p:txBody>
      </p:sp>
    </p:spTree>
    <p:extLst>
      <p:ext uri="{BB962C8B-B14F-4D97-AF65-F5344CB8AC3E}">
        <p14:creationId xmlns:p14="http://schemas.microsoft.com/office/powerpoint/2010/main" val="10695071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17184" y="1011981"/>
            <a:ext cx="8639175" cy="4953000"/>
          </a:xfrm>
          <a:prstGeom prst="rect">
            <a:avLst/>
          </a:prstGeom>
        </p:spPr>
      </p:pic>
    </p:spTree>
    <p:extLst>
      <p:ext uri="{BB962C8B-B14F-4D97-AF65-F5344CB8AC3E}">
        <p14:creationId xmlns:p14="http://schemas.microsoft.com/office/powerpoint/2010/main" val="1929802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095359" y="1824491"/>
            <a:ext cx="7909207" cy="4022725"/>
          </a:xfrm>
          <a:prstGeom prst="rect">
            <a:avLst/>
          </a:prstGeom>
        </p:spPr>
      </p:pic>
    </p:spTree>
    <p:extLst>
      <p:ext uri="{BB962C8B-B14F-4D97-AF65-F5344CB8AC3E}">
        <p14:creationId xmlns:p14="http://schemas.microsoft.com/office/powerpoint/2010/main" val="660389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825817" y="286603"/>
            <a:ext cx="10601325" cy="5582491"/>
          </a:xfrm>
          <a:prstGeom prst="rect">
            <a:avLst/>
          </a:prstGeom>
        </p:spPr>
      </p:pic>
    </p:spTree>
    <p:extLst>
      <p:ext uri="{BB962C8B-B14F-4D97-AF65-F5344CB8AC3E}">
        <p14:creationId xmlns:p14="http://schemas.microsoft.com/office/powerpoint/2010/main" val="2628900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Microservices</a:t>
            </a:r>
            <a:r>
              <a:rPr lang="en-US" dirty="0" smtClean="0"/>
              <a:t> Principles</a:t>
            </a:r>
            <a:endParaRPr lang="en-US" dirty="0"/>
          </a:p>
        </p:txBody>
      </p:sp>
      <p:pic>
        <p:nvPicPr>
          <p:cNvPr id="4" name="Content Placeholder 3"/>
          <p:cNvPicPr>
            <a:picLocks noGrp="1" noChangeAspect="1"/>
          </p:cNvPicPr>
          <p:nvPr>
            <p:ph idx="1"/>
          </p:nvPr>
        </p:nvPicPr>
        <p:blipFill>
          <a:blip r:embed="rId2"/>
          <a:stretch>
            <a:fillRect/>
          </a:stretch>
        </p:blipFill>
        <p:spPr>
          <a:xfrm>
            <a:off x="282118" y="2060723"/>
            <a:ext cx="4543831" cy="2390775"/>
          </a:xfrm>
          <a:prstGeom prst="rect">
            <a:avLst/>
          </a:prstGeom>
        </p:spPr>
      </p:pic>
      <p:pic>
        <p:nvPicPr>
          <p:cNvPr id="5" name="Picture 4"/>
          <p:cNvPicPr>
            <a:picLocks noChangeAspect="1"/>
          </p:cNvPicPr>
          <p:nvPr/>
        </p:nvPicPr>
        <p:blipFill>
          <a:blip r:embed="rId3"/>
          <a:stretch>
            <a:fillRect/>
          </a:stretch>
        </p:blipFill>
        <p:spPr>
          <a:xfrm>
            <a:off x="5032743" y="1940222"/>
            <a:ext cx="6804837" cy="2872784"/>
          </a:xfrm>
          <a:prstGeom prst="rect">
            <a:avLst/>
          </a:prstGeom>
        </p:spPr>
      </p:pic>
    </p:spTree>
    <p:extLst>
      <p:ext uri="{BB962C8B-B14F-4D97-AF65-F5344CB8AC3E}">
        <p14:creationId xmlns:p14="http://schemas.microsoft.com/office/powerpoint/2010/main" val="2371456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Principles</a:t>
            </a:r>
          </a:p>
        </p:txBody>
      </p:sp>
      <p:pic>
        <p:nvPicPr>
          <p:cNvPr id="4" name="Content Placeholder 3"/>
          <p:cNvPicPr>
            <a:picLocks noGrp="1" noChangeAspect="1"/>
          </p:cNvPicPr>
          <p:nvPr>
            <p:ph idx="1"/>
          </p:nvPr>
        </p:nvPicPr>
        <p:blipFill>
          <a:blip r:embed="rId2"/>
          <a:stretch>
            <a:fillRect/>
          </a:stretch>
        </p:blipFill>
        <p:spPr>
          <a:xfrm>
            <a:off x="5434226" y="1853352"/>
            <a:ext cx="5721454" cy="4022725"/>
          </a:xfrm>
          <a:prstGeom prst="rect">
            <a:avLst/>
          </a:prstGeom>
        </p:spPr>
      </p:pic>
      <p:pic>
        <p:nvPicPr>
          <p:cNvPr id="5" name="Content Placeholder 3"/>
          <p:cNvPicPr>
            <a:picLocks noChangeAspect="1"/>
          </p:cNvPicPr>
          <p:nvPr/>
        </p:nvPicPr>
        <p:blipFill>
          <a:blip r:embed="rId3"/>
          <a:stretch>
            <a:fillRect/>
          </a:stretch>
        </p:blipFill>
        <p:spPr>
          <a:xfrm>
            <a:off x="494769" y="2464760"/>
            <a:ext cx="4543831" cy="2390775"/>
          </a:xfrm>
          <a:prstGeom prst="rect">
            <a:avLst/>
          </a:prstGeom>
        </p:spPr>
      </p:pic>
    </p:spTree>
    <p:extLst>
      <p:ext uri="{BB962C8B-B14F-4D97-AF65-F5344CB8AC3E}">
        <p14:creationId xmlns:p14="http://schemas.microsoft.com/office/powerpoint/2010/main" val="3815568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Microservices</a:t>
            </a:r>
            <a:r>
              <a:rPr lang="en-US" dirty="0" smtClean="0"/>
              <a:t> </a:t>
            </a:r>
            <a:r>
              <a:rPr lang="en-US" dirty="0"/>
              <a:t>Principles</a:t>
            </a:r>
          </a:p>
        </p:txBody>
      </p:sp>
      <p:pic>
        <p:nvPicPr>
          <p:cNvPr id="4" name="Content Placeholder 3"/>
          <p:cNvPicPr>
            <a:picLocks noGrp="1" noChangeAspect="1"/>
          </p:cNvPicPr>
          <p:nvPr>
            <p:ph idx="1"/>
          </p:nvPr>
        </p:nvPicPr>
        <p:blipFill>
          <a:blip r:embed="rId2"/>
          <a:stretch>
            <a:fillRect/>
          </a:stretch>
        </p:blipFill>
        <p:spPr>
          <a:xfrm>
            <a:off x="858948" y="1942879"/>
            <a:ext cx="4910987" cy="2019521"/>
          </a:xfrm>
          <a:prstGeom prst="rect">
            <a:avLst/>
          </a:prstGeom>
        </p:spPr>
      </p:pic>
      <p:pic>
        <p:nvPicPr>
          <p:cNvPr id="5" name="Picture 4"/>
          <p:cNvPicPr>
            <a:picLocks noChangeAspect="1"/>
          </p:cNvPicPr>
          <p:nvPr/>
        </p:nvPicPr>
        <p:blipFill>
          <a:blip r:embed="rId3"/>
          <a:stretch>
            <a:fillRect/>
          </a:stretch>
        </p:blipFill>
        <p:spPr>
          <a:xfrm>
            <a:off x="6192379" y="1842977"/>
            <a:ext cx="5127751" cy="4338084"/>
          </a:xfrm>
          <a:prstGeom prst="rect">
            <a:avLst/>
          </a:prstGeom>
        </p:spPr>
      </p:pic>
    </p:spTree>
    <p:extLst>
      <p:ext uri="{BB962C8B-B14F-4D97-AF65-F5344CB8AC3E}">
        <p14:creationId xmlns:p14="http://schemas.microsoft.com/office/powerpoint/2010/main" val="3103922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Microservices</a:t>
            </a:r>
            <a:r>
              <a:rPr lang="en-US" dirty="0" smtClean="0"/>
              <a:t> </a:t>
            </a:r>
            <a:r>
              <a:rPr lang="en-US" dirty="0"/>
              <a:t>Principles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097281" y="1941882"/>
            <a:ext cx="6026534" cy="1843310"/>
          </a:xfrm>
          <a:prstGeom prst="rect">
            <a:avLst/>
          </a:prstGeom>
        </p:spPr>
      </p:pic>
      <p:pic>
        <p:nvPicPr>
          <p:cNvPr id="5" name="Picture 4"/>
          <p:cNvPicPr>
            <a:picLocks noChangeAspect="1"/>
          </p:cNvPicPr>
          <p:nvPr/>
        </p:nvPicPr>
        <p:blipFill>
          <a:blip r:embed="rId3"/>
          <a:stretch>
            <a:fillRect/>
          </a:stretch>
        </p:blipFill>
        <p:spPr>
          <a:xfrm>
            <a:off x="6307283" y="1610400"/>
            <a:ext cx="4848397" cy="4494028"/>
          </a:xfrm>
          <a:prstGeom prst="rect">
            <a:avLst/>
          </a:prstGeom>
        </p:spPr>
      </p:pic>
    </p:spTree>
    <p:extLst>
      <p:ext uri="{BB962C8B-B14F-4D97-AF65-F5344CB8AC3E}">
        <p14:creationId xmlns:p14="http://schemas.microsoft.com/office/powerpoint/2010/main" val="2694983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Microservices</a:t>
            </a:r>
            <a:r>
              <a:rPr lang="en-US" dirty="0" smtClean="0"/>
              <a:t> </a:t>
            </a:r>
            <a:r>
              <a:rPr lang="en-US" dirty="0"/>
              <a:t>Principles</a:t>
            </a:r>
          </a:p>
        </p:txBody>
      </p:sp>
      <p:pic>
        <p:nvPicPr>
          <p:cNvPr id="4" name="Content Placeholder 3"/>
          <p:cNvPicPr>
            <a:picLocks noGrp="1" noChangeAspect="1"/>
          </p:cNvPicPr>
          <p:nvPr>
            <p:ph idx="1"/>
          </p:nvPr>
        </p:nvPicPr>
        <p:blipFill>
          <a:blip r:embed="rId2"/>
          <a:stretch>
            <a:fillRect/>
          </a:stretch>
        </p:blipFill>
        <p:spPr>
          <a:xfrm>
            <a:off x="5509415" y="1796644"/>
            <a:ext cx="5401458" cy="4022725"/>
          </a:xfrm>
          <a:prstGeom prst="rect">
            <a:avLst/>
          </a:prstGeom>
        </p:spPr>
      </p:pic>
      <p:pic>
        <p:nvPicPr>
          <p:cNvPr id="5" name="Picture 4"/>
          <p:cNvPicPr>
            <a:picLocks noChangeAspect="1"/>
          </p:cNvPicPr>
          <p:nvPr/>
        </p:nvPicPr>
        <p:blipFill>
          <a:blip r:embed="rId3"/>
          <a:stretch>
            <a:fillRect/>
          </a:stretch>
        </p:blipFill>
        <p:spPr>
          <a:xfrm>
            <a:off x="884629" y="1920617"/>
            <a:ext cx="4693920" cy="1559774"/>
          </a:xfrm>
          <a:prstGeom prst="rect">
            <a:avLst/>
          </a:prstGeom>
        </p:spPr>
      </p:pic>
    </p:spTree>
    <p:extLst>
      <p:ext uri="{BB962C8B-B14F-4D97-AF65-F5344CB8AC3E}">
        <p14:creationId xmlns:p14="http://schemas.microsoft.com/office/powerpoint/2010/main" val="3211243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4112" y="188976"/>
            <a:ext cx="10235184" cy="5894832"/>
          </a:xfrm>
          <a:prstGeom prst="rect">
            <a:avLst/>
          </a:prstGeom>
        </p:spPr>
      </p:pic>
    </p:spTree>
    <p:extLst>
      <p:ext uri="{BB962C8B-B14F-4D97-AF65-F5344CB8AC3E}">
        <p14:creationId xmlns:p14="http://schemas.microsoft.com/office/powerpoint/2010/main" val="772643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81" y="462172"/>
            <a:ext cx="10601267" cy="5506660"/>
          </a:xfrm>
          <a:prstGeom prst="rect">
            <a:avLst/>
          </a:prstGeom>
        </p:spPr>
      </p:pic>
    </p:spTree>
    <p:extLst>
      <p:ext uri="{BB962C8B-B14F-4D97-AF65-F5344CB8AC3E}">
        <p14:creationId xmlns:p14="http://schemas.microsoft.com/office/powerpoint/2010/main" val="15383310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1" name="Picture 20"/>
          <p:cNvPicPr>
            <a:picLocks noChangeAspect="1"/>
          </p:cNvPicPr>
          <p:nvPr/>
        </p:nvPicPr>
        <p:blipFill>
          <a:blip r:embed="rId2"/>
          <a:stretch>
            <a:fillRect/>
          </a:stretch>
        </p:blipFill>
        <p:spPr>
          <a:xfrm>
            <a:off x="401416" y="831586"/>
            <a:ext cx="10985452" cy="5201728"/>
          </a:xfrm>
          <a:prstGeom prst="rect">
            <a:avLst/>
          </a:prstGeom>
        </p:spPr>
      </p:pic>
    </p:spTree>
    <p:extLst>
      <p:ext uri="{BB962C8B-B14F-4D97-AF65-F5344CB8AC3E}">
        <p14:creationId xmlns:p14="http://schemas.microsoft.com/office/powerpoint/2010/main" val="11675595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806" y="0"/>
            <a:ext cx="10058400" cy="1450757"/>
          </a:xfrm>
        </p:spPr>
        <p:txBody>
          <a:bodyPr/>
          <a:lstStyle/>
          <a:p>
            <a:r>
              <a:rPr lang="en-US" dirty="0" smtClean="0"/>
              <a:t>Monolith Development Life cycle</a:t>
            </a:r>
            <a:endParaRPr lang="en-US" dirty="0"/>
          </a:p>
        </p:txBody>
      </p:sp>
      <p:pic>
        <p:nvPicPr>
          <p:cNvPr id="4" name="Content Placeholder 3"/>
          <p:cNvPicPr>
            <a:picLocks noGrp="1" noChangeAspect="1"/>
          </p:cNvPicPr>
          <p:nvPr>
            <p:ph idx="1"/>
          </p:nvPr>
        </p:nvPicPr>
        <p:blipFill>
          <a:blip r:embed="rId2"/>
          <a:stretch>
            <a:fillRect/>
          </a:stretch>
        </p:blipFill>
        <p:spPr>
          <a:xfrm>
            <a:off x="1164195" y="1846263"/>
            <a:ext cx="1829013" cy="4022725"/>
          </a:xfrm>
          <a:prstGeom prst="rect">
            <a:avLst/>
          </a:prstGeom>
        </p:spPr>
      </p:pic>
      <p:pic>
        <p:nvPicPr>
          <p:cNvPr id="5" name="Picture 4"/>
          <p:cNvPicPr>
            <a:picLocks noChangeAspect="1"/>
          </p:cNvPicPr>
          <p:nvPr/>
        </p:nvPicPr>
        <p:blipFill>
          <a:blip r:embed="rId3"/>
          <a:stretch>
            <a:fillRect/>
          </a:stretch>
        </p:blipFill>
        <p:spPr>
          <a:xfrm>
            <a:off x="3105371" y="2238286"/>
            <a:ext cx="5712563" cy="3238677"/>
          </a:xfrm>
          <a:prstGeom prst="rect">
            <a:avLst/>
          </a:prstGeom>
        </p:spPr>
      </p:pic>
      <p:pic>
        <p:nvPicPr>
          <p:cNvPr id="6" name="Picture 5"/>
          <p:cNvPicPr>
            <a:picLocks noChangeAspect="1"/>
          </p:cNvPicPr>
          <p:nvPr/>
        </p:nvPicPr>
        <p:blipFill>
          <a:blip r:embed="rId4"/>
          <a:stretch>
            <a:fillRect/>
          </a:stretch>
        </p:blipFill>
        <p:spPr>
          <a:xfrm>
            <a:off x="8754804" y="1006549"/>
            <a:ext cx="2331410" cy="5216487"/>
          </a:xfrm>
          <a:prstGeom prst="rect">
            <a:avLst/>
          </a:prstGeom>
        </p:spPr>
      </p:pic>
    </p:spTree>
    <p:extLst>
      <p:ext uri="{BB962C8B-B14F-4D97-AF65-F5344CB8AC3E}">
        <p14:creationId xmlns:p14="http://schemas.microsoft.com/office/powerpoint/2010/main" val="2927528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Coupling</a:t>
            </a:r>
            <a:endParaRPr lang="en-US" dirty="0"/>
          </a:p>
        </p:txBody>
      </p:sp>
      <p:pic>
        <p:nvPicPr>
          <p:cNvPr id="4" name="Content Placeholder 3"/>
          <p:cNvPicPr>
            <a:picLocks noGrp="1" noChangeAspect="1"/>
          </p:cNvPicPr>
          <p:nvPr>
            <p:ph idx="1"/>
          </p:nvPr>
        </p:nvPicPr>
        <p:blipFill>
          <a:blip r:embed="rId2"/>
          <a:stretch>
            <a:fillRect/>
          </a:stretch>
        </p:blipFill>
        <p:spPr>
          <a:xfrm>
            <a:off x="3374299" y="1846263"/>
            <a:ext cx="5503728" cy="4022725"/>
          </a:xfrm>
          <a:prstGeom prst="rect">
            <a:avLst/>
          </a:prstGeom>
        </p:spPr>
      </p:pic>
    </p:spTree>
    <p:extLst>
      <p:ext uri="{BB962C8B-B14F-4D97-AF65-F5344CB8AC3E}">
        <p14:creationId xmlns:p14="http://schemas.microsoft.com/office/powerpoint/2010/main" val="1782920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Coupling</a:t>
            </a:r>
            <a:endParaRPr lang="en-US" dirty="0"/>
          </a:p>
        </p:txBody>
      </p:sp>
      <p:pic>
        <p:nvPicPr>
          <p:cNvPr id="4" name="Content Placeholder 3"/>
          <p:cNvPicPr>
            <a:picLocks noGrp="1" noChangeAspect="1"/>
          </p:cNvPicPr>
          <p:nvPr>
            <p:ph idx="1"/>
          </p:nvPr>
        </p:nvPicPr>
        <p:blipFill>
          <a:blip r:embed="rId2"/>
          <a:stretch>
            <a:fillRect/>
          </a:stretch>
        </p:blipFill>
        <p:spPr>
          <a:xfrm>
            <a:off x="1753359" y="1846263"/>
            <a:ext cx="8745607" cy="4022725"/>
          </a:xfrm>
          <a:prstGeom prst="rect">
            <a:avLst/>
          </a:prstGeom>
        </p:spPr>
      </p:pic>
    </p:spTree>
    <p:extLst>
      <p:ext uri="{BB962C8B-B14F-4D97-AF65-F5344CB8AC3E}">
        <p14:creationId xmlns:p14="http://schemas.microsoft.com/office/powerpoint/2010/main" val="2244970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Architecture Patterns</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q"/>
            </a:pPr>
            <a:r>
              <a:rPr lang="en-US" dirty="0"/>
              <a:t>Monolith Applications</a:t>
            </a:r>
          </a:p>
          <a:p>
            <a:pPr>
              <a:buFont typeface="Wingdings" panose="05000000000000000000" pitchFamily="2" charset="2"/>
              <a:buChar char="q"/>
            </a:pPr>
            <a:r>
              <a:rPr lang="en-US" dirty="0" smtClean="0"/>
              <a:t> Distributed Systems</a:t>
            </a:r>
          </a:p>
          <a:p>
            <a:pPr>
              <a:buFont typeface="Wingdings" panose="05000000000000000000" pitchFamily="2" charset="2"/>
              <a:buChar char="q"/>
            </a:pPr>
            <a:r>
              <a:rPr lang="en-US" dirty="0" smtClean="0"/>
              <a:t> SOA</a:t>
            </a:r>
          </a:p>
          <a:p>
            <a:pPr>
              <a:buFont typeface="Wingdings" panose="05000000000000000000" pitchFamily="2" charset="2"/>
              <a:buChar char="q"/>
            </a:pPr>
            <a:r>
              <a:rPr lang="en-US" dirty="0" smtClean="0"/>
              <a:t> CQRS </a:t>
            </a:r>
          </a:p>
          <a:p>
            <a:pPr>
              <a:buFont typeface="Wingdings" panose="05000000000000000000" pitchFamily="2" charset="2"/>
              <a:buChar char="q"/>
            </a:pPr>
            <a:r>
              <a:rPr lang="en-US" dirty="0" smtClean="0"/>
              <a:t> Event Sourcing</a:t>
            </a:r>
          </a:p>
          <a:p>
            <a:pPr>
              <a:buFont typeface="Wingdings" panose="05000000000000000000" pitchFamily="2" charset="2"/>
              <a:buChar char="q"/>
            </a:pPr>
            <a:r>
              <a:rPr lang="en-US" dirty="0" smtClean="0"/>
              <a:t> DDD</a:t>
            </a:r>
          </a:p>
          <a:p>
            <a:pPr>
              <a:buFont typeface="Wingdings" panose="05000000000000000000" pitchFamily="2" charset="2"/>
              <a:buChar char="q"/>
            </a:pPr>
            <a:r>
              <a:rPr lang="en-US" dirty="0" smtClean="0"/>
              <a:t> Messaging Queue</a:t>
            </a:r>
          </a:p>
          <a:p>
            <a:pPr>
              <a:buFont typeface="Wingdings" panose="05000000000000000000" pitchFamily="2" charset="2"/>
              <a:buChar char="q"/>
            </a:pPr>
            <a:r>
              <a:rPr lang="en-US" dirty="0" err="1" smtClean="0"/>
              <a:t>Microservices</a:t>
            </a:r>
            <a:endParaRPr lang="en-US" dirty="0" smtClean="0"/>
          </a:p>
          <a:p>
            <a:endParaRPr lang="en-US" dirty="0" smtClean="0"/>
          </a:p>
          <a:p>
            <a:endParaRPr lang="en-US" dirty="0"/>
          </a:p>
        </p:txBody>
      </p:sp>
    </p:spTree>
    <p:extLst>
      <p:ext uri="{BB962C8B-B14F-4D97-AF65-F5344CB8AC3E}">
        <p14:creationId xmlns:p14="http://schemas.microsoft.com/office/powerpoint/2010/main" val="2633367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360" y="111173"/>
            <a:ext cx="10058400" cy="1450757"/>
          </a:xfrm>
        </p:spPr>
        <p:txBody>
          <a:bodyPr/>
          <a:lstStyle/>
          <a:p>
            <a:r>
              <a:rPr lang="en-US" dirty="0" smtClean="0"/>
              <a:t>Distributed Systems</a:t>
            </a:r>
            <a:endParaRPr lang="en-US" dirty="0"/>
          </a:p>
        </p:txBody>
      </p:sp>
      <p:sp>
        <p:nvSpPr>
          <p:cNvPr id="3" name="Content Placeholder 2"/>
          <p:cNvSpPr>
            <a:spLocks noGrp="1"/>
          </p:cNvSpPr>
          <p:nvPr>
            <p:ph idx="1"/>
          </p:nvPr>
        </p:nvSpPr>
        <p:spPr>
          <a:xfrm>
            <a:off x="353568" y="1877568"/>
            <a:ext cx="10058400" cy="4058582"/>
          </a:xfrm>
        </p:spPr>
        <p:txBody>
          <a:bodyPr/>
          <a:lstStyle/>
          <a:p>
            <a:r>
              <a:rPr lang="en-US" dirty="0"/>
              <a:t>In distributed architecture, components are presented on different platforms and several components can cooperate with one another over a communication network in order to </a:t>
            </a:r>
            <a:r>
              <a:rPr lang="en-US" dirty="0" smtClean="0"/>
              <a:t>achieve </a:t>
            </a:r>
            <a:r>
              <a:rPr lang="en-US" dirty="0"/>
              <a:t>a specific objective or goal.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727" y="2854432"/>
            <a:ext cx="8127441" cy="3287628"/>
          </a:xfrm>
          <a:prstGeom prst="rect">
            <a:avLst/>
          </a:prstGeom>
        </p:spPr>
      </p:pic>
    </p:spTree>
    <p:extLst>
      <p:ext uri="{BB962C8B-B14F-4D97-AF65-F5344CB8AC3E}">
        <p14:creationId xmlns:p14="http://schemas.microsoft.com/office/powerpoint/2010/main" val="92199591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TM02900769[[fn=Retrospect]]</Template>
  <TotalTime>2964</TotalTime>
  <Words>388</Words>
  <Application>Microsoft Office PowerPoint</Application>
  <PresentationFormat>Widescreen</PresentationFormat>
  <Paragraphs>56</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Wingdings</vt:lpstr>
      <vt:lpstr>Retrospect</vt:lpstr>
      <vt:lpstr>PowerPoint Presentation</vt:lpstr>
      <vt:lpstr>PowerPoint Presentation</vt:lpstr>
      <vt:lpstr>PowerPoint Presentation</vt:lpstr>
      <vt:lpstr>PowerPoint Presentation</vt:lpstr>
      <vt:lpstr>Monolith Development Life cycle</vt:lpstr>
      <vt:lpstr>Software Coupling</vt:lpstr>
      <vt:lpstr>Software Coupling</vt:lpstr>
      <vt:lpstr>Software Architecture Patterns</vt:lpstr>
      <vt:lpstr>Distributed Systems</vt:lpstr>
      <vt:lpstr>Service-Oriented Architecture (SOA)  </vt:lpstr>
      <vt:lpstr>Design Patterns and Components </vt:lpstr>
      <vt:lpstr>Event Sourcing Pattern </vt:lpstr>
      <vt:lpstr>Domain-driven design (DDD)</vt:lpstr>
      <vt:lpstr>Message Queue</vt:lpstr>
      <vt:lpstr>What is Microservices?</vt:lpstr>
      <vt:lpstr>What is Microservices?</vt:lpstr>
      <vt:lpstr>Why you should build Microservices? </vt:lpstr>
      <vt:lpstr>Microservices Examples</vt:lpstr>
      <vt:lpstr>PowerPoint Presentation</vt:lpstr>
      <vt:lpstr>PowerPoint Presentation</vt:lpstr>
      <vt:lpstr>PowerPoint Presentation</vt:lpstr>
      <vt:lpstr>PowerPoint Presentation</vt:lpstr>
      <vt:lpstr>Microservices Principles</vt:lpstr>
      <vt:lpstr>Microservices Principles</vt:lpstr>
      <vt:lpstr>Microservices Principles</vt:lpstr>
      <vt:lpstr>Microservices Principles</vt:lpstr>
      <vt:lpstr>Microservices Principles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Yasser Sallam</dc:creator>
  <cp:lastModifiedBy>Yasser Sallam</cp:lastModifiedBy>
  <cp:revision>27</cp:revision>
  <dcterms:created xsi:type="dcterms:W3CDTF">2019-02-17T19:31:15Z</dcterms:created>
  <dcterms:modified xsi:type="dcterms:W3CDTF">2019-02-19T21:01:28Z</dcterms:modified>
</cp:coreProperties>
</file>